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78" r:id="rId2"/>
    <p:sldId id="379" r:id="rId3"/>
    <p:sldId id="380" r:id="rId4"/>
    <p:sldId id="381" r:id="rId5"/>
    <p:sldId id="389" r:id="rId6"/>
    <p:sldId id="382" r:id="rId7"/>
    <p:sldId id="383" r:id="rId8"/>
    <p:sldId id="384" r:id="rId9"/>
    <p:sldId id="385" r:id="rId10"/>
    <p:sldId id="386" r:id="rId11"/>
    <p:sldId id="387" r:id="rId12"/>
    <p:sldId id="388" r:id="rId13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rebuchet MS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rebuchet MS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rebuchet MS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rebuchet MS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Trebuchet MS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D0D5"/>
    <a:srgbClr val="DDDDDD"/>
    <a:srgbClr val="333399"/>
    <a:srgbClr val="0000CC"/>
    <a:srgbClr val="3333FF"/>
    <a:srgbClr val="419A3C"/>
    <a:srgbClr val="FF66CC"/>
    <a:srgbClr val="FFFE0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87296" autoAdjust="0"/>
  </p:normalViewPr>
  <p:slideViewPr>
    <p:cSldViewPr snapToGrid="0">
      <p:cViewPr varScale="1">
        <p:scale>
          <a:sx n="65" d="100"/>
          <a:sy n="65" d="100"/>
        </p:scale>
        <p:origin x="-6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984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146070638" cy="1460706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1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1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1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1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CFC82B4-B33E-4918-9ECF-5977D7EEF8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1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1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858963" y="757238"/>
            <a:ext cx="3595687" cy="26971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3752850"/>
            <a:ext cx="5851525" cy="512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1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1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AA8BB11-9AEF-4E19-8BBA-67469AE6B2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539259DB-37E2-4BA8-BB4E-A0A0C03AE020}" type="slidenum">
              <a:rPr lang="en-US" sz="1100">
                <a:solidFill>
                  <a:schemeClr val="tx1"/>
                </a:solidFill>
              </a:rPr>
              <a:pPr algn="r" defTabSz="966788"/>
              <a:t>1</a:t>
            </a:fld>
            <a:endParaRPr lang="en-US" sz="1100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2063" y="725488"/>
            <a:ext cx="4792662" cy="3594100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62475"/>
            <a:ext cx="5365750" cy="4318000"/>
          </a:xfrm>
          <a:noFill/>
          <a:ln/>
        </p:spPr>
        <p:txBody>
          <a:bodyPr/>
          <a:lstStyle/>
          <a:p>
            <a:pPr eaLnBrk="1" hangingPunct="1"/>
            <a:endParaRPr lang="en-US" sz="18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26200" y="147638"/>
            <a:ext cx="1997075" cy="59912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4975" y="147638"/>
            <a:ext cx="5838825" cy="59912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4975" y="147638"/>
            <a:ext cx="7988300" cy="5991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975" y="147638"/>
            <a:ext cx="6989763" cy="128428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720725" y="1936750"/>
            <a:ext cx="7702550" cy="4202113"/>
          </a:xfrm>
        </p:spPr>
        <p:txBody>
          <a:bodyPr/>
          <a:lstStyle/>
          <a:p>
            <a:pPr lvl="0"/>
            <a:endParaRPr lang="en-US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36750"/>
            <a:ext cx="3775075" cy="4202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36750"/>
            <a:ext cx="3775075" cy="4202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1431925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20000"/>
              </a:lnSpc>
              <a:spcBef>
                <a:spcPct val="50000"/>
              </a:spcBef>
              <a:defRPr/>
            </a:pPr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4975" y="147638"/>
            <a:ext cx="6384925" cy="128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36750"/>
            <a:ext cx="7702550" cy="420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1029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1035" name="Picture 11" descr="lite border top"/>
            <p:cNvPicPr>
              <a:picLocks noChangeAspect="1" noChangeArrowheads="1"/>
            </p:cNvPicPr>
            <p:nvPr userDrawn="1"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0" y="0"/>
              <a:ext cx="5760" cy="90"/>
            </a:xfrm>
            <a:prstGeom prst="rect">
              <a:avLst/>
            </a:prstGeom>
            <a:noFill/>
            <a:effectLst>
              <a:outerShdw dist="35921" dir="2700000" algn="ctr" rotWithShape="0">
                <a:srgbClr val="285E22"/>
              </a:outerShdw>
            </a:effectLst>
          </p:spPr>
        </p:pic>
        <p:pic>
          <p:nvPicPr>
            <p:cNvPr id="1033" name="Picture 12" descr="lite border bottom"/>
            <p:cNvPicPr>
              <a:picLocks noChangeAspect="1" noChangeArrowheads="1"/>
            </p:cNvPicPr>
            <p:nvPr userDrawn="1"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0" y="4230"/>
              <a:ext cx="5760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4" name="Picture 13" descr="lite border left"/>
            <p:cNvPicPr>
              <a:picLocks noChangeAspect="1" noChangeArrowheads="1"/>
            </p:cNvPicPr>
            <p:nvPr userDrawn="1"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0" y="0"/>
              <a:ext cx="281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" name="Picture 14" descr="lite border right"/>
            <p:cNvPicPr>
              <a:picLocks noChangeAspect="1" noChangeArrowheads="1"/>
            </p:cNvPicPr>
            <p:nvPr userDrawn="1"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5479" y="0"/>
              <a:ext cx="281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5003" name="Text Box 11"/>
          <p:cNvSpPr txBox="1">
            <a:spLocks noChangeArrowheads="1"/>
          </p:cNvSpPr>
          <p:nvPr/>
        </p:nvSpPr>
        <p:spPr bwMode="auto">
          <a:xfrm>
            <a:off x="8137525" y="6281738"/>
            <a:ext cx="712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53F6490D-2FE0-4413-8C71-F75AD7B6775F}" type="slidenum">
              <a:rPr lang="en-US" sz="1600">
                <a:solidFill>
                  <a:srgbClr val="969696"/>
                </a:solidFill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US" sz="1600">
              <a:solidFill>
                <a:srgbClr val="969696"/>
              </a:solidFill>
            </a:endParaRPr>
          </a:p>
        </p:txBody>
      </p:sp>
      <p:pic>
        <p:nvPicPr>
          <p:cNvPr id="1031" name="Picture 19" descr="web-button-chat-250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6511925" y="5819775"/>
            <a:ext cx="23812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500" b="1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500" b="1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500" b="1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500" b="1">
          <a:solidFill>
            <a:schemeClr val="tx2"/>
          </a:solidFill>
          <a:latin typeface="Trebuchet MS" pitchFamily="34" charset="0"/>
        </a:defRPr>
      </a:lvl9pPr>
    </p:titleStyle>
    <p:bodyStyle>
      <a:lvl1pPr marL="238125" indent="-225425" algn="l" rtl="0" eaLnBrk="0" fontAlgn="base" hangingPunct="0">
        <a:lnSpc>
          <a:spcPct val="120000"/>
        </a:lnSpc>
        <a:spcBef>
          <a:spcPct val="50000"/>
        </a:spcBef>
        <a:spcAft>
          <a:spcPct val="0"/>
        </a:spcAft>
        <a:buClr>
          <a:srgbClr val="3333FF"/>
        </a:buClr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692150" indent="-222250" algn="l" rtl="0" eaLnBrk="0" fontAlgn="base" hangingPunct="0">
        <a:lnSpc>
          <a:spcPct val="120000"/>
        </a:lnSpc>
        <a:spcBef>
          <a:spcPct val="50000"/>
        </a:spcBef>
        <a:spcAft>
          <a:spcPct val="0"/>
        </a:spcAft>
        <a:buClr>
          <a:srgbClr val="3333FF"/>
        </a:buClr>
        <a:buChar char="•"/>
        <a:defRPr sz="1900" b="1">
          <a:solidFill>
            <a:schemeClr val="tx1"/>
          </a:solidFill>
          <a:latin typeface="+mn-lt"/>
        </a:defRPr>
      </a:lvl2pPr>
      <a:lvl3pPr marL="1150938" indent="-223838" algn="l" rtl="0" eaLnBrk="0" fontAlgn="base" hangingPunct="0">
        <a:lnSpc>
          <a:spcPct val="120000"/>
        </a:lnSpc>
        <a:spcBef>
          <a:spcPct val="50000"/>
        </a:spcBef>
        <a:spcAft>
          <a:spcPct val="0"/>
        </a:spcAft>
        <a:buClr>
          <a:srgbClr val="3333FF"/>
        </a:buClr>
        <a:buChar char="•"/>
        <a:defRPr sz="1700" b="1">
          <a:solidFill>
            <a:schemeClr val="tx1"/>
          </a:solidFill>
          <a:latin typeface="+mn-lt"/>
        </a:defRPr>
      </a:lvl3pPr>
      <a:lvl4pPr marL="1608138" indent="-223838" algn="l" rtl="0" eaLnBrk="0" fontAlgn="base" hangingPunct="0">
        <a:lnSpc>
          <a:spcPct val="120000"/>
        </a:lnSpc>
        <a:spcBef>
          <a:spcPct val="50000"/>
        </a:spcBef>
        <a:spcAft>
          <a:spcPct val="0"/>
        </a:spcAft>
        <a:buClr>
          <a:srgbClr val="3333FF"/>
        </a:buClr>
        <a:buChar char="•"/>
        <a:defRPr sz="1500" b="1">
          <a:solidFill>
            <a:schemeClr val="tx1"/>
          </a:solidFill>
          <a:latin typeface="+mn-lt"/>
        </a:defRPr>
      </a:lvl4pPr>
      <a:lvl5pPr marL="2063750" indent="-222250" algn="l" rtl="0" eaLnBrk="0" fontAlgn="base" hangingPunct="0">
        <a:lnSpc>
          <a:spcPct val="120000"/>
        </a:lnSpc>
        <a:spcBef>
          <a:spcPct val="50000"/>
        </a:spcBef>
        <a:spcAft>
          <a:spcPct val="0"/>
        </a:spcAft>
        <a:buClr>
          <a:srgbClr val="3333FF"/>
        </a:buClr>
        <a:buChar char="•"/>
        <a:defRPr sz="1300" b="1">
          <a:solidFill>
            <a:schemeClr val="tx1"/>
          </a:solidFill>
          <a:latin typeface="+mn-lt"/>
        </a:defRPr>
      </a:lvl5pPr>
      <a:lvl6pPr marL="2520950" indent="-222250" algn="l" rtl="0" fontAlgn="base">
        <a:lnSpc>
          <a:spcPct val="120000"/>
        </a:lnSpc>
        <a:spcBef>
          <a:spcPct val="50000"/>
        </a:spcBef>
        <a:spcAft>
          <a:spcPct val="0"/>
        </a:spcAft>
        <a:buClr>
          <a:srgbClr val="FF7600"/>
        </a:buClr>
        <a:buChar char="•"/>
        <a:defRPr sz="1300" b="1">
          <a:solidFill>
            <a:schemeClr val="tx1"/>
          </a:solidFill>
          <a:latin typeface="+mn-lt"/>
        </a:defRPr>
      </a:lvl6pPr>
      <a:lvl7pPr marL="2978150" indent="-222250" algn="l" rtl="0" fontAlgn="base">
        <a:lnSpc>
          <a:spcPct val="120000"/>
        </a:lnSpc>
        <a:spcBef>
          <a:spcPct val="50000"/>
        </a:spcBef>
        <a:spcAft>
          <a:spcPct val="0"/>
        </a:spcAft>
        <a:buClr>
          <a:srgbClr val="FF7600"/>
        </a:buClr>
        <a:buChar char="•"/>
        <a:defRPr sz="1300" b="1">
          <a:solidFill>
            <a:schemeClr val="tx1"/>
          </a:solidFill>
          <a:latin typeface="+mn-lt"/>
        </a:defRPr>
      </a:lvl7pPr>
      <a:lvl8pPr marL="3435350" indent="-222250" algn="l" rtl="0" fontAlgn="base">
        <a:lnSpc>
          <a:spcPct val="120000"/>
        </a:lnSpc>
        <a:spcBef>
          <a:spcPct val="50000"/>
        </a:spcBef>
        <a:spcAft>
          <a:spcPct val="0"/>
        </a:spcAft>
        <a:buClr>
          <a:srgbClr val="FF7600"/>
        </a:buClr>
        <a:buChar char="•"/>
        <a:defRPr sz="1300" b="1">
          <a:solidFill>
            <a:schemeClr val="tx1"/>
          </a:solidFill>
          <a:latin typeface="+mn-lt"/>
        </a:defRPr>
      </a:lvl8pPr>
      <a:lvl9pPr marL="3892550" indent="-222250" algn="l" rtl="0" fontAlgn="base">
        <a:lnSpc>
          <a:spcPct val="120000"/>
        </a:lnSpc>
        <a:spcBef>
          <a:spcPct val="50000"/>
        </a:spcBef>
        <a:spcAft>
          <a:spcPct val="0"/>
        </a:spcAft>
        <a:buClr>
          <a:srgbClr val="FF7600"/>
        </a:buClr>
        <a:buChar char="•"/>
        <a:defRPr sz="13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6" descr="askherepa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66925" y="2022475"/>
            <a:ext cx="5178425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 Box 8"/>
          <p:cNvSpPr txBox="1">
            <a:spLocks noChangeArrowheads="1"/>
          </p:cNvSpPr>
          <p:nvPr/>
        </p:nvSpPr>
        <p:spPr bwMode="auto">
          <a:xfrm rot="1409116">
            <a:off x="503238" y="582613"/>
            <a:ext cx="27035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solidFill>
                  <a:schemeClr val="bg1"/>
                </a:solidFill>
                <a:latin typeface="Articulate" pitchFamily="2" charset="0"/>
              </a:rPr>
              <a:t>Free Help</a:t>
            </a:r>
            <a:r>
              <a:rPr lang="en-US" sz="32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6387" name="Text Box 9"/>
          <p:cNvSpPr txBox="1">
            <a:spLocks noChangeArrowheads="1"/>
          </p:cNvSpPr>
          <p:nvPr/>
        </p:nvSpPr>
        <p:spPr bwMode="auto">
          <a:xfrm rot="-2150337">
            <a:off x="5922963" y="3727450"/>
            <a:ext cx="32210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solidFill>
                  <a:srgbClr val="3333FF"/>
                </a:solidFill>
                <a:latin typeface="Articulate" pitchFamily="2" charset="0"/>
              </a:rPr>
              <a:t>Live Chat Help</a:t>
            </a:r>
            <a:endParaRPr lang="en-US" sz="3200" b="1">
              <a:solidFill>
                <a:schemeClr val="bg1"/>
              </a:solidFill>
            </a:endParaRPr>
          </a:p>
        </p:txBody>
      </p:sp>
      <p:sp>
        <p:nvSpPr>
          <p:cNvPr id="16388" name="Text Box 10"/>
          <p:cNvSpPr txBox="1">
            <a:spLocks noChangeArrowheads="1"/>
          </p:cNvSpPr>
          <p:nvPr/>
        </p:nvSpPr>
        <p:spPr bwMode="auto">
          <a:xfrm rot="-1315294">
            <a:off x="2284413" y="5003800"/>
            <a:ext cx="23415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solidFill>
                  <a:srgbClr val="3333FF"/>
                </a:solidFill>
                <a:latin typeface="Articulate" pitchFamily="2" charset="0"/>
              </a:rPr>
              <a:t>24 / 7 / 365</a:t>
            </a:r>
            <a:r>
              <a:rPr lang="en-US" b="1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6389" name="Text Box 11"/>
          <p:cNvSpPr txBox="1">
            <a:spLocks noChangeArrowheads="1"/>
          </p:cNvSpPr>
          <p:nvPr/>
        </p:nvSpPr>
        <p:spPr bwMode="auto">
          <a:xfrm rot="2636690">
            <a:off x="5502275" y="1109663"/>
            <a:ext cx="4006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ticulate" pitchFamily="2" charset="0"/>
              </a:rPr>
              <a:t>Anywhere</a:t>
            </a:r>
            <a:r>
              <a:rPr lang="en-US" b="1">
                <a:solidFill>
                  <a:srgbClr val="3333FF"/>
                </a:solidFill>
                <a:latin typeface="Articulate" pitchFamily="2" charset="0"/>
              </a:rPr>
              <a:t>, Anytime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6390" name="Text Box 12"/>
          <p:cNvSpPr txBox="1">
            <a:spLocks noChangeArrowheads="1"/>
          </p:cNvSpPr>
          <p:nvPr/>
        </p:nvSpPr>
        <p:spPr bwMode="auto">
          <a:xfrm rot="1324181">
            <a:off x="379413" y="3995738"/>
            <a:ext cx="23415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solidFill>
                  <a:srgbClr val="3333FF"/>
                </a:solidFill>
                <a:latin typeface="Articulate" pitchFamily="2" charset="0"/>
              </a:rPr>
              <a:t>Answers</a:t>
            </a:r>
            <a:endParaRPr lang="en-US" sz="3200" b="1">
              <a:solidFill>
                <a:schemeClr val="bg1"/>
              </a:solidFill>
            </a:endParaRPr>
          </a:p>
        </p:txBody>
      </p:sp>
      <p:sp>
        <p:nvSpPr>
          <p:cNvPr id="16391" name="Text Box 13"/>
          <p:cNvSpPr txBox="1">
            <a:spLocks noChangeArrowheads="1"/>
          </p:cNvSpPr>
          <p:nvPr/>
        </p:nvSpPr>
        <p:spPr bwMode="auto">
          <a:xfrm rot="801691">
            <a:off x="3470275" y="3922713"/>
            <a:ext cx="2341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3333FF"/>
                </a:solidFill>
                <a:latin typeface="Articulate" pitchFamily="2" charset="0"/>
              </a:rPr>
              <a:t>Reference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6392" name="Text Box 14"/>
          <p:cNvSpPr txBox="1">
            <a:spLocks noChangeArrowheads="1"/>
          </p:cNvSpPr>
          <p:nvPr/>
        </p:nvSpPr>
        <p:spPr bwMode="auto">
          <a:xfrm rot="-406085">
            <a:off x="4062413" y="5535613"/>
            <a:ext cx="23415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3333FF"/>
                </a:solidFill>
                <a:latin typeface="Articulate" pitchFamily="2" charset="0"/>
              </a:rPr>
              <a:t>Research Help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6393" name="Text Box 15"/>
          <p:cNvSpPr txBox="1">
            <a:spLocks noChangeArrowheads="1"/>
          </p:cNvSpPr>
          <p:nvPr/>
        </p:nvSpPr>
        <p:spPr bwMode="auto">
          <a:xfrm rot="-1486591">
            <a:off x="0" y="2701925"/>
            <a:ext cx="2341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3333FF"/>
                </a:solidFill>
                <a:latin typeface="Articulate" pitchFamily="2" charset="0"/>
              </a:rPr>
              <a:t>Information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6394" name="Text Box 16"/>
          <p:cNvSpPr txBox="1">
            <a:spLocks noChangeArrowheads="1"/>
          </p:cNvSpPr>
          <p:nvPr/>
        </p:nvSpPr>
        <p:spPr bwMode="auto">
          <a:xfrm rot="561460">
            <a:off x="0" y="5718175"/>
            <a:ext cx="2341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3333FF"/>
                </a:solidFill>
                <a:latin typeface="Articulate" pitchFamily="2" charset="0"/>
              </a:rPr>
              <a:t>Easy to Use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6395" name="Text Box 17"/>
          <p:cNvSpPr txBox="1">
            <a:spLocks noChangeArrowheads="1"/>
          </p:cNvSpPr>
          <p:nvPr/>
        </p:nvSpPr>
        <p:spPr bwMode="auto">
          <a:xfrm rot="-1381631">
            <a:off x="2978150" y="763588"/>
            <a:ext cx="2341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ticulate" pitchFamily="2" charset="0"/>
              </a:rPr>
              <a:t>Fast</a:t>
            </a:r>
            <a:endParaRPr lang="en-US" b="1">
              <a:solidFill>
                <a:schemeClr val="bg1"/>
              </a:solidFill>
            </a:endParaRPr>
          </a:p>
        </p:txBody>
      </p:sp>
      <p:pic>
        <p:nvPicPr>
          <p:cNvPr id="16396" name="Picture 5" descr="Open 24/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8925" y="1463675"/>
            <a:ext cx="1252538" cy="110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User Comments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smtClean="0"/>
              <a:t>“It is a great help. I have used it in Elem. School. Now I am in middle so it helps me now better than ever! I love this website!”</a:t>
            </a:r>
          </a:p>
          <a:p>
            <a:r>
              <a:rPr lang="en-US" sz="2400" smtClean="0"/>
              <a:t>“It was so easy! My world history teacher told us about this but I was skeptical of using it at 8:45 Saturday night. Thankfully there was a very nice librarian here to help! He gave me more information then I could have hoped for! Thanks again!!”</a:t>
            </a:r>
          </a:p>
        </p:txBody>
      </p:sp>
      <p:pic>
        <p:nvPicPr>
          <p:cNvPr id="26627" name="Picture 4" descr="MC900091315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8663" y="452438"/>
            <a:ext cx="1609725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More User Comments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“Wonderful service - I spend an hour searching for what I needed and the Librarian found what I needed in 4 minutes - thanks so much!”</a:t>
            </a:r>
          </a:p>
          <a:p>
            <a:r>
              <a:rPr lang="en-US" sz="2400" smtClean="0"/>
              <a:t>More customer comments online at:</a:t>
            </a:r>
            <a:br>
              <a:rPr lang="en-US" sz="2400" smtClean="0"/>
            </a:br>
            <a:r>
              <a:rPr lang="en-US" sz="2400" u="sng" smtClean="0">
                <a:solidFill>
                  <a:srgbClr val="0000FF"/>
                </a:solidFill>
              </a:rPr>
              <a:t>www.askherepa.org/customer_comments.htm</a:t>
            </a:r>
          </a:p>
        </p:txBody>
      </p:sp>
      <p:pic>
        <p:nvPicPr>
          <p:cNvPr id="27651" name="Picture 4" descr="MC900141163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53225" y="503238"/>
            <a:ext cx="213677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434975" y="147638"/>
            <a:ext cx="7070725" cy="1284287"/>
          </a:xfrm>
        </p:spPr>
        <p:txBody>
          <a:bodyPr/>
          <a:lstStyle/>
          <a:p>
            <a:pPr>
              <a:defRPr/>
            </a:pPr>
            <a:r>
              <a:rPr lang="en-US" smtClean="0"/>
              <a:t>Use Ask Here PA Anytime, Anywhere!</a:t>
            </a:r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Go to </a:t>
            </a:r>
            <a:r>
              <a:rPr lang="en-US" u="sng" smtClean="0">
                <a:solidFill>
                  <a:srgbClr val="0000FF"/>
                </a:solidFill>
              </a:rPr>
              <a:t>www.AskHerePA.org</a:t>
            </a:r>
          </a:p>
        </p:txBody>
      </p:sp>
      <p:pic>
        <p:nvPicPr>
          <p:cNvPr id="28675" name="Picture 5" descr="Open 24/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26250" y="1443038"/>
            <a:ext cx="1952625" cy="171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7" descr="askherepa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6238" y="3203575"/>
            <a:ext cx="7324725" cy="249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What is Ask Here PA?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Statewide live chat reference service available 24/7/365</a:t>
            </a:r>
          </a:p>
          <a:p>
            <a:pPr>
              <a:lnSpc>
                <a:spcPct val="125000"/>
              </a:lnSpc>
            </a:pPr>
            <a:r>
              <a:rPr lang="en-US" smtClean="0"/>
              <a:t>Free service for all residents of PA </a:t>
            </a:r>
          </a:p>
          <a:p>
            <a:pPr>
              <a:lnSpc>
                <a:spcPct val="125000"/>
              </a:lnSpc>
            </a:pPr>
            <a:r>
              <a:rPr lang="en-US" smtClean="0"/>
              <a:t>Utilizes the speed and convenience of the Internet with the information savvy of librarians</a:t>
            </a:r>
          </a:p>
        </p:txBody>
      </p:sp>
      <p:pic>
        <p:nvPicPr>
          <p:cNvPr id="1843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1713" y="1509713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Why Ask Here PA?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use it from anywhere</a:t>
            </a:r>
          </a:p>
          <a:p>
            <a:pPr lvl="1">
              <a:buFontTx/>
              <a:buNone/>
            </a:pPr>
            <a:r>
              <a:rPr lang="en-US" sz="2400" smtClean="0"/>
              <a:t>…In school, in home or in the library </a:t>
            </a:r>
          </a:p>
          <a:p>
            <a:r>
              <a:rPr lang="en-US" smtClean="0"/>
              <a:t>It is entirely web based</a:t>
            </a:r>
          </a:p>
          <a:p>
            <a:pPr lvl="1">
              <a:buFontTx/>
              <a:buNone/>
            </a:pPr>
            <a:r>
              <a:rPr lang="en-US" sz="2400" smtClean="0"/>
              <a:t>…No software to install on computers</a:t>
            </a:r>
          </a:p>
          <a:p>
            <a:endParaRPr lang="en-US" sz="2400" smtClean="0"/>
          </a:p>
        </p:txBody>
      </p:sp>
      <p:pic>
        <p:nvPicPr>
          <p:cNvPr id="1945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86588" y="1058863"/>
            <a:ext cx="1725612" cy="2093912"/>
          </a:xfrm>
          <a:prstGeom prst="rect">
            <a:avLst/>
          </a:prstGeom>
          <a:noFill/>
          <a:ln w="12700">
            <a:solidFill>
              <a:srgbClr val="0000CC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How does Ask Here PA work?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US" smtClean="0"/>
              <a:t>Log on to </a:t>
            </a:r>
            <a:r>
              <a:rPr lang="en-US" u="sng" smtClean="0">
                <a:solidFill>
                  <a:srgbClr val="3333FF"/>
                </a:solidFill>
              </a:rPr>
              <a:t>AskHerePA.org</a:t>
            </a:r>
            <a:r>
              <a:rPr lang="en-US" smtClean="0"/>
              <a:t> from any computer with Internet access</a:t>
            </a:r>
          </a:p>
          <a:p>
            <a:pPr>
              <a:lnSpc>
                <a:spcPct val="110000"/>
              </a:lnSpc>
            </a:pPr>
            <a:r>
              <a:rPr lang="en-US" smtClean="0"/>
              <a:t>After you send your question a librarian will respond by typing an answer and showing you relevant Web sites</a:t>
            </a:r>
          </a:p>
          <a:p>
            <a:pPr>
              <a:lnSpc>
                <a:spcPct val="110000"/>
              </a:lnSpc>
            </a:pPr>
            <a:r>
              <a:rPr lang="en-US" smtClean="0"/>
              <a:t>Logon is anonymous; students are only required to provide a screen name, question, and zip code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4"/>
          <p:cNvPicPr>
            <a:picLocks noChangeAspect="1" noChangeArrowheads="1"/>
          </p:cNvPicPr>
          <p:nvPr/>
        </p:nvPicPr>
        <p:blipFill>
          <a:blip r:embed="rId2" cstate="print"/>
          <a:srcRect b="12502"/>
          <a:stretch>
            <a:fillRect/>
          </a:stretch>
        </p:blipFill>
        <p:spPr bwMode="auto">
          <a:xfrm>
            <a:off x="1341438" y="1638300"/>
            <a:ext cx="7543800" cy="4951413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21506" name="Group 9"/>
          <p:cNvGrpSpPr>
            <a:grpSpLocks/>
          </p:cNvGrpSpPr>
          <p:nvPr/>
        </p:nvGrpSpPr>
        <p:grpSpPr bwMode="auto">
          <a:xfrm rot="2370802">
            <a:off x="531813" y="2278063"/>
            <a:ext cx="831850" cy="2422525"/>
            <a:chOff x="215" y="1435"/>
            <a:chExt cx="524" cy="1526"/>
          </a:xfrm>
        </p:grpSpPr>
        <p:sp>
          <p:nvSpPr>
            <p:cNvPr id="21511" name="Text Box 5"/>
            <p:cNvSpPr txBox="1">
              <a:spLocks noChangeArrowheads="1"/>
            </p:cNvSpPr>
            <p:nvPr/>
          </p:nvSpPr>
          <p:spPr bwMode="auto">
            <a:xfrm rot="-4136043">
              <a:off x="-404" y="2054"/>
              <a:ext cx="152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>
                  <a:solidFill>
                    <a:srgbClr val="3333FF"/>
                  </a:solidFill>
                </a:rPr>
                <a:t>Chat here</a:t>
              </a:r>
            </a:p>
          </p:txBody>
        </p:sp>
        <p:sp>
          <p:nvSpPr>
            <p:cNvPr id="21512" name="AutoShape 8"/>
            <p:cNvSpPr>
              <a:spLocks noChangeArrowheads="1"/>
            </p:cNvSpPr>
            <p:nvPr/>
          </p:nvSpPr>
          <p:spPr bwMode="auto">
            <a:xfrm rot="-4023778">
              <a:off x="278" y="2169"/>
              <a:ext cx="615" cy="306"/>
            </a:xfrm>
            <a:prstGeom prst="rightArrow">
              <a:avLst>
                <a:gd name="adj1" fmla="val 50000"/>
                <a:gd name="adj2" fmla="val 50245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507" name="Group 12"/>
          <p:cNvGrpSpPr>
            <a:grpSpLocks/>
          </p:cNvGrpSpPr>
          <p:nvPr/>
        </p:nvGrpSpPr>
        <p:grpSpPr bwMode="auto">
          <a:xfrm rot="-1631693">
            <a:off x="7497763" y="4435475"/>
            <a:ext cx="866775" cy="2422525"/>
            <a:chOff x="4773" y="1558"/>
            <a:chExt cx="546" cy="1526"/>
          </a:xfrm>
        </p:grpSpPr>
        <p:sp>
          <p:nvSpPr>
            <p:cNvPr id="21509" name="Text Box 6"/>
            <p:cNvSpPr txBox="1">
              <a:spLocks noChangeArrowheads="1"/>
            </p:cNvSpPr>
            <p:nvPr/>
          </p:nvSpPr>
          <p:spPr bwMode="auto">
            <a:xfrm rot="4014758">
              <a:off x="4412" y="2177"/>
              <a:ext cx="152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>
                  <a:solidFill>
                    <a:srgbClr val="3333FF"/>
                  </a:solidFill>
                </a:rPr>
                <a:t>Websites here</a:t>
              </a:r>
            </a:p>
          </p:txBody>
        </p:sp>
        <p:sp>
          <p:nvSpPr>
            <p:cNvPr id="21510" name="AutoShape 11"/>
            <p:cNvSpPr>
              <a:spLocks noChangeArrowheads="1"/>
            </p:cNvSpPr>
            <p:nvPr/>
          </p:nvSpPr>
          <p:spPr bwMode="auto">
            <a:xfrm rot="3587715">
              <a:off x="4618" y="2237"/>
              <a:ext cx="615" cy="306"/>
            </a:xfrm>
            <a:prstGeom prst="leftArrow">
              <a:avLst>
                <a:gd name="adj1" fmla="val 50000"/>
                <a:gd name="adj2" fmla="val 50245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8861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How Does Ask Here PA Look?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34975" y="147638"/>
            <a:ext cx="7862888" cy="1284287"/>
          </a:xfrm>
        </p:spPr>
        <p:txBody>
          <a:bodyPr/>
          <a:lstStyle/>
          <a:p>
            <a:pPr>
              <a:defRPr/>
            </a:pPr>
            <a:r>
              <a:rPr lang="en-US" smtClean="0"/>
              <a:t>Who Are You Chatting With on Ask Here PA?</a:t>
            </a:r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Ask Here PA is provided by professionally trained library staff </a:t>
            </a:r>
          </a:p>
          <a:p>
            <a:r>
              <a:rPr lang="en-US" smtClean="0"/>
              <a:t>Staff provide this service as part of their regular library employment</a:t>
            </a:r>
          </a:p>
          <a:p>
            <a:r>
              <a:rPr lang="en-US" smtClean="0"/>
              <a:t>Sessions are reviewed by statewide and local library administrators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34975" y="147638"/>
            <a:ext cx="7116763" cy="1284287"/>
          </a:xfrm>
        </p:spPr>
        <p:txBody>
          <a:bodyPr/>
          <a:lstStyle/>
          <a:p>
            <a:pPr>
              <a:defRPr/>
            </a:pPr>
            <a:r>
              <a:rPr lang="en-US" smtClean="0"/>
              <a:t>What Kinds of Questions Can You Ask?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110000"/>
              </a:lnSpc>
              <a:buFontTx/>
              <a:buNone/>
            </a:pPr>
            <a:r>
              <a:rPr lang="en-US" sz="2400" smtClean="0"/>
              <a:t>You can ask just about anything!</a:t>
            </a:r>
          </a:p>
          <a:p>
            <a:pPr>
              <a:lnSpc>
                <a:spcPct val="110000"/>
              </a:lnSpc>
            </a:pPr>
            <a:r>
              <a:rPr lang="en-US" sz="2400" smtClean="0"/>
              <a:t>“I need some help with research for my science fair project.”</a:t>
            </a:r>
          </a:p>
          <a:p>
            <a:pPr>
              <a:lnSpc>
                <a:spcPct val="110000"/>
              </a:lnSpc>
            </a:pPr>
            <a:r>
              <a:rPr lang="en-US" sz="2400" smtClean="0"/>
              <a:t>“What were the causes of the Civil War?" </a:t>
            </a:r>
          </a:p>
          <a:p>
            <a:pPr>
              <a:lnSpc>
                <a:spcPct val="110000"/>
              </a:lnSpc>
            </a:pPr>
            <a:r>
              <a:rPr lang="en-US" sz="2400" smtClean="0"/>
              <a:t>“How do I find good magazine articles about Francis Scott Key Fitzgerald?”</a:t>
            </a:r>
          </a:p>
          <a:p>
            <a:pPr>
              <a:lnSpc>
                <a:spcPct val="110000"/>
              </a:lnSpc>
            </a:pPr>
            <a:r>
              <a:rPr lang="en-US" sz="2400" smtClean="0"/>
              <a:t>“What animals in PA are on the endangered species list?”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434975" y="147638"/>
            <a:ext cx="7024688" cy="1284287"/>
          </a:xfrm>
        </p:spPr>
        <p:txBody>
          <a:bodyPr/>
          <a:lstStyle/>
          <a:p>
            <a:pPr>
              <a:defRPr/>
            </a:pPr>
            <a:r>
              <a:rPr lang="en-US" smtClean="0"/>
              <a:t>Will Ask Here PA Help Me Do My Math?</a:t>
            </a:r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0725" y="1936750"/>
            <a:ext cx="6162675" cy="4202113"/>
          </a:xfrm>
        </p:spPr>
        <p:txBody>
          <a:bodyPr/>
          <a:lstStyle/>
          <a:p>
            <a:r>
              <a:rPr lang="en-US" smtClean="0"/>
              <a:t>Ask Here PA will not provide the answers to math questions</a:t>
            </a:r>
          </a:p>
          <a:p>
            <a:r>
              <a:rPr lang="en-US" smtClean="0"/>
              <a:t>Staff will find you resources to help you understand how to do your math on your own</a:t>
            </a:r>
          </a:p>
        </p:txBody>
      </p:sp>
      <p:pic>
        <p:nvPicPr>
          <p:cNvPr id="24579" name="Picture 4" descr="MC900436129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99263" y="1268413"/>
            <a:ext cx="1882775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How Fast is Ask Here PA?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0725" y="1936750"/>
            <a:ext cx="6134100" cy="4202113"/>
          </a:xfrm>
        </p:spPr>
        <p:txBody>
          <a:bodyPr/>
          <a:lstStyle/>
          <a:p>
            <a:r>
              <a:rPr lang="en-US" smtClean="0"/>
              <a:t>Most questions can be answered within 5 - 15 minutes</a:t>
            </a:r>
          </a:p>
          <a:p>
            <a:r>
              <a:rPr lang="en-US" smtClean="0"/>
              <a:t>Staff may simply provide the information and/or show you how to find the answer for future use</a:t>
            </a:r>
          </a:p>
          <a:p>
            <a:endParaRPr lang="en-US" smtClean="0"/>
          </a:p>
        </p:txBody>
      </p:sp>
      <p:pic>
        <p:nvPicPr>
          <p:cNvPr id="25603" name="Picture 4" descr="MC900359721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69113" y="912813"/>
            <a:ext cx="1858962" cy="187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clc_light_green">
  <a:themeElements>
    <a:clrScheme name="OCLC BRAND test">
      <a:dk1>
        <a:srgbClr val="1D1B10"/>
      </a:dk1>
      <a:lt1>
        <a:srgbClr val="FFFFFF"/>
      </a:lt1>
      <a:dk2>
        <a:srgbClr val="FFFFFF"/>
      </a:dk2>
      <a:lt2>
        <a:srgbClr val="1D1B10"/>
      </a:lt2>
      <a:accent1>
        <a:srgbClr val="409A3C"/>
      </a:accent1>
      <a:accent2>
        <a:srgbClr val="FF7600"/>
      </a:accent2>
      <a:accent3>
        <a:srgbClr val="A9316F"/>
      </a:accent3>
      <a:accent4>
        <a:srgbClr val="5F4894"/>
      </a:accent4>
      <a:accent5>
        <a:srgbClr val="2178B5"/>
      </a:accent5>
      <a:accent6>
        <a:srgbClr val="FFBA7F"/>
      </a:accent6>
      <a:hlink>
        <a:srgbClr val="9FCC9D"/>
      </a:hlink>
      <a:folHlink>
        <a:srgbClr val="90BBDA"/>
      </a:folHlink>
    </a:clrScheme>
    <a:fontScheme name="oclc_light_green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2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2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oclc_light_gree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clc_light_gree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clc_light_gree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clc_light_gree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clc_light_gree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clc_light_gree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lc_light_gree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lc_light_gree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lc_light_gree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lc_light_gree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lc_light_gree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lc_light_gree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lc_light_green 13">
        <a:dk1>
          <a:srgbClr val="000000"/>
        </a:dk1>
        <a:lt1>
          <a:srgbClr val="FFFFFF"/>
        </a:lt1>
        <a:dk2>
          <a:srgbClr val="FFFFFF"/>
        </a:dk2>
        <a:lt2>
          <a:srgbClr val="000000"/>
        </a:lt2>
        <a:accent1>
          <a:srgbClr val="2178B5"/>
        </a:accent1>
        <a:accent2>
          <a:srgbClr val="FF7600"/>
        </a:accent2>
        <a:accent3>
          <a:srgbClr val="FFFFFF"/>
        </a:accent3>
        <a:accent4>
          <a:srgbClr val="000000"/>
        </a:accent4>
        <a:accent5>
          <a:srgbClr val="ABBED7"/>
        </a:accent5>
        <a:accent6>
          <a:srgbClr val="E76A00"/>
        </a:accent6>
        <a:hlink>
          <a:srgbClr val="409A3C"/>
        </a:hlink>
        <a:folHlink>
          <a:srgbClr val="144A6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clc_light_green 14">
        <a:dk1>
          <a:srgbClr val="000000"/>
        </a:dk1>
        <a:lt1>
          <a:srgbClr val="FFFFFF"/>
        </a:lt1>
        <a:dk2>
          <a:srgbClr val="FFFFFF"/>
        </a:dk2>
        <a:lt2>
          <a:srgbClr val="000000"/>
        </a:lt2>
        <a:accent1>
          <a:srgbClr val="2178B5"/>
        </a:accent1>
        <a:accent2>
          <a:srgbClr val="409A3C"/>
        </a:accent2>
        <a:accent3>
          <a:srgbClr val="FFFFFF"/>
        </a:accent3>
        <a:accent4>
          <a:srgbClr val="000000"/>
        </a:accent4>
        <a:accent5>
          <a:srgbClr val="ABBED7"/>
        </a:accent5>
        <a:accent6>
          <a:srgbClr val="398B35"/>
        </a:accent6>
        <a:hlink>
          <a:srgbClr val="FF7600"/>
        </a:hlink>
        <a:folHlink>
          <a:srgbClr val="2178B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clc_light_green 15">
        <a:dk1>
          <a:srgbClr val="000000"/>
        </a:dk1>
        <a:lt1>
          <a:srgbClr val="FFFFFF"/>
        </a:lt1>
        <a:dk2>
          <a:srgbClr val="FFFFFF"/>
        </a:dk2>
        <a:lt2>
          <a:srgbClr val="000000"/>
        </a:lt2>
        <a:accent1>
          <a:srgbClr val="144A6F"/>
        </a:accent1>
        <a:accent2>
          <a:srgbClr val="409A3C"/>
        </a:accent2>
        <a:accent3>
          <a:srgbClr val="FFFFFF"/>
        </a:accent3>
        <a:accent4>
          <a:srgbClr val="000000"/>
        </a:accent4>
        <a:accent5>
          <a:srgbClr val="AAB1BB"/>
        </a:accent5>
        <a:accent6>
          <a:srgbClr val="398B35"/>
        </a:accent6>
        <a:hlink>
          <a:srgbClr val="FF7600"/>
        </a:hlink>
        <a:folHlink>
          <a:srgbClr val="2178B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8192</TotalTime>
  <Words>469</Words>
  <Application>Microsoft Office PowerPoint</Application>
  <PresentationFormat>On-screen Show (4:3)</PresentationFormat>
  <Paragraphs>51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Trebuchet MS</vt:lpstr>
      <vt:lpstr>Arial</vt:lpstr>
      <vt:lpstr>Articulate</vt:lpstr>
      <vt:lpstr>oclc_light_green</vt:lpstr>
      <vt:lpstr>Slide 1</vt:lpstr>
      <vt:lpstr>What is Ask Here PA?</vt:lpstr>
      <vt:lpstr>Why Ask Here PA?</vt:lpstr>
      <vt:lpstr>How does Ask Here PA work?</vt:lpstr>
      <vt:lpstr>How Does Ask Here PA Look?</vt:lpstr>
      <vt:lpstr>Who Are You Chatting With on Ask Here PA?</vt:lpstr>
      <vt:lpstr>What Kinds of Questions Can You Ask?</vt:lpstr>
      <vt:lpstr>Will Ask Here PA Help Me Do My Math?</vt:lpstr>
      <vt:lpstr>How Fast is Ask Here PA?</vt:lpstr>
      <vt:lpstr>User Comments</vt:lpstr>
      <vt:lpstr>More User Comments</vt:lpstr>
      <vt:lpstr>Use Ask Here PA Anytime, Anywhere!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Standard Title Slide Title Line Two</dc:title>
  <dc:creator/>
  <cp:keywords/>
  <dc:description/>
  <cp:lastModifiedBy>masonj</cp:lastModifiedBy>
  <cp:revision>410</cp:revision>
  <dcterms:created xsi:type="dcterms:W3CDTF">2007-12-27T15:13:58Z</dcterms:created>
  <dcterms:modified xsi:type="dcterms:W3CDTF">2013-09-30T14:16:15Z</dcterms:modified>
  <cp:category/>
</cp:coreProperties>
</file>